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FCBE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5" autoAdjust="0"/>
    <p:restoredTop sz="94660"/>
  </p:normalViewPr>
  <p:slideViewPr>
    <p:cSldViewPr snapToGrid="0">
      <p:cViewPr varScale="1">
        <p:scale>
          <a:sx n="62" d="100"/>
          <a:sy n="62" d="100"/>
        </p:scale>
        <p:origin x="-78" y="-3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5"/>
          <p:cNvGrpSpPr>
            <a:grpSpLocks/>
          </p:cNvGrpSpPr>
          <p:nvPr/>
        </p:nvGrpSpPr>
        <p:grpSpPr bwMode="auto">
          <a:xfrm>
            <a:off x="0" y="-7938"/>
            <a:ext cx="12192000" cy="6865938"/>
            <a:chOff x="0" y="-8467"/>
            <a:chExt cx="12192000" cy="6866467"/>
          </a:xfrm>
        </p:grpSpPr>
        <p:sp>
          <p:nvSpPr>
            <p:cNvPr id="5" name="Freeform 14"/>
            <p:cNvSpPr/>
            <p:nvPr/>
          </p:nvSpPr>
          <p:spPr>
            <a:xfrm>
              <a:off x="0" y="-8467"/>
              <a:ext cx="863600" cy="569797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6" name="Straight Connector 18"/>
            <p:cNvCxnSpPr/>
            <p:nvPr/>
          </p:nvCxnSpPr>
          <p:spPr>
            <a:xfrm>
              <a:off x="9371013" y="-528"/>
              <a:ext cx="1219200" cy="6858528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Connector 19"/>
            <p:cNvCxnSpPr/>
            <p:nvPr/>
          </p:nvCxnSpPr>
          <p:spPr>
            <a:xfrm flipH="1">
              <a:off x="7424738" y="3681168"/>
              <a:ext cx="4764087" cy="3176832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Rectangle 23"/>
            <p:cNvSpPr/>
            <p:nvPr/>
          </p:nvSpPr>
          <p:spPr>
            <a:xfrm>
              <a:off x="9182100" y="-8467"/>
              <a:ext cx="3006725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Rectangle 25"/>
            <p:cNvSpPr/>
            <p:nvPr/>
          </p:nvSpPr>
          <p:spPr>
            <a:xfrm>
              <a:off x="9602788" y="-8467"/>
              <a:ext cx="2589212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Isosceles Triangle 22"/>
            <p:cNvSpPr/>
            <p:nvPr/>
          </p:nvSpPr>
          <p:spPr>
            <a:xfrm>
              <a:off x="8932863" y="3047706"/>
              <a:ext cx="3259137" cy="381029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27"/>
            <p:cNvSpPr/>
            <p:nvPr/>
          </p:nvSpPr>
          <p:spPr>
            <a:xfrm>
              <a:off x="9334500" y="-8467"/>
              <a:ext cx="2854325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Rectangle 28"/>
            <p:cNvSpPr/>
            <p:nvPr/>
          </p:nvSpPr>
          <p:spPr>
            <a:xfrm>
              <a:off x="10898188" y="-8467"/>
              <a:ext cx="1290637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Rectangle 29"/>
            <p:cNvSpPr/>
            <p:nvPr/>
          </p:nvSpPr>
          <p:spPr>
            <a:xfrm>
              <a:off x="10939463" y="-8467"/>
              <a:ext cx="1249362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Isosceles Triangle 26"/>
            <p:cNvSpPr/>
            <p:nvPr/>
          </p:nvSpPr>
          <p:spPr>
            <a:xfrm>
              <a:off x="10371138" y="3589086"/>
              <a:ext cx="1817687" cy="326891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en-US" dirty="0"/>
          </a:p>
        </p:txBody>
      </p:sp>
      <p:sp>
        <p:nvSpPr>
          <p:cNvPr id="1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FA472A-1298-4E0B-8284-6A8C424E36DD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DB73D0-F6D4-4C65-874E-6DF623FA129E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olo e sotto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77DB41-380C-4249-AE93-FCB8DF303E08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C145D7-4029-4C05-A571-342D58DD5D70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zio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23"/>
          <p:cNvSpPr txBox="1"/>
          <p:nvPr/>
        </p:nvSpPr>
        <p:spPr>
          <a:xfrm>
            <a:off x="541338" y="790575"/>
            <a:ext cx="609600" cy="584200"/>
          </a:xfrm>
          <a:prstGeom prst="rect">
            <a:avLst/>
          </a:prstGeom>
        </p:spPr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800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+mn-cs"/>
              </a:rPr>
              <a:t>“</a:t>
            </a:r>
          </a:p>
        </p:txBody>
      </p:sp>
      <p:sp>
        <p:nvSpPr>
          <p:cNvPr id="6" name="TextBox 24"/>
          <p:cNvSpPr txBox="1"/>
          <p:nvPr/>
        </p:nvSpPr>
        <p:spPr>
          <a:xfrm>
            <a:off x="8893175" y="2886075"/>
            <a:ext cx="609600" cy="585788"/>
          </a:xfrm>
          <a:prstGeom prst="rect">
            <a:avLst/>
          </a:prstGeom>
        </p:spPr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800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+mn-cs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AEFC61-0BC4-4DAB-A304-EA63C56C8260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D93685-91B5-491C-BFDB-57540853B643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cheda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A3A8BE-8681-4754-BF85-C3B8AE4407F4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E0C714-B3BF-4905-BFEC-4BA86D1C7DBC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cheda nome cita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23"/>
          <p:cNvSpPr txBox="1"/>
          <p:nvPr/>
        </p:nvSpPr>
        <p:spPr>
          <a:xfrm>
            <a:off x="541338" y="790575"/>
            <a:ext cx="609600" cy="584200"/>
          </a:xfrm>
          <a:prstGeom prst="rect">
            <a:avLst/>
          </a:prstGeom>
        </p:spPr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800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+mn-cs"/>
              </a:rPr>
              <a:t>“</a:t>
            </a:r>
          </a:p>
        </p:txBody>
      </p:sp>
      <p:sp>
        <p:nvSpPr>
          <p:cNvPr id="6" name="TextBox 24"/>
          <p:cNvSpPr txBox="1"/>
          <p:nvPr/>
        </p:nvSpPr>
        <p:spPr>
          <a:xfrm>
            <a:off x="8893175" y="2886075"/>
            <a:ext cx="609600" cy="585788"/>
          </a:xfrm>
          <a:prstGeom prst="rect">
            <a:avLst/>
          </a:prstGeom>
        </p:spPr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800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+mn-cs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48182B-3F75-404F-BCAF-0D8C1DA1EE0F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F9D5CB-831B-475A-A6FE-E9AFBEA5A809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B23BB5-559D-4C50-99BF-C6C5E3F4D5A5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6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0761E1-419F-488A-9767-BF8EC5A71291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5C7967-360E-4C09-B7D1-AE664F72175A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34CC6A-B433-4594-8ED4-78A691BD8581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CEE6AB-7B58-480B-9719-6D205F28BC76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8334CE-1B59-49F4-82CA-F33DF9D2C102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7024ED-04E5-4D1B-93C0-BCCA741498BB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DE1FAC-62DD-4272-BBC6-145456AC1D4B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AF965F-ED95-4E24-9B8F-8F1808E2A3A0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1DEFE9-85F9-43EE-8ACA-5E73A81B5889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867583-9DEA-46BA-A01B-A8F8FE08CC7B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BF8930-E43D-4BDC-A29C-86CCA9663C59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87B74-5878-4214-B2C0-7EE8AB37D43E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9EBD0F-9FF4-42CA-B58D-22D7AE0B0196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CC9F16-3CBB-4490-BD73-593141BC15CE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CEDC29-812B-4E11-92AF-118AFE5F8BF8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D3509B-95B8-4EAA-937D-18E7DACB3E8F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043D66-B3B4-44C7-B27C-F6D09F4867AE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170E6C-63D9-44CD-BE47-707B368FF668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4F9DEB-D268-42E6-A6C4-237229C82E13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rtlCol="0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it-IT" noProof="0" smtClean="0"/>
              <a:t>Fare clic sull'icona per inserire un'immagine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8A4EAA-7A63-4A05-A578-1E8D86B916EC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BC30C1-A3D7-4900-B59D-2BF52EB3E2ED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43"/>
          <p:cNvGrpSpPr>
            <a:grpSpLocks/>
          </p:cNvGrpSpPr>
          <p:nvPr/>
        </p:nvGrpSpPr>
        <p:grpSpPr bwMode="auto">
          <a:xfrm>
            <a:off x="0" y="-7938"/>
            <a:ext cx="12192000" cy="6865938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3" y="-528"/>
              <a:ext cx="1219200" cy="6858528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4738" y="3681168"/>
              <a:ext cx="4764087" cy="3176832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2100" y="-8467"/>
              <a:ext cx="3006725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2788" y="-8467"/>
              <a:ext cx="2589212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863" y="3047706"/>
              <a:ext cx="3259137" cy="381029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5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188" y="-8467"/>
              <a:ext cx="1290637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9463" y="-8467"/>
              <a:ext cx="1249362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138" y="3589086"/>
              <a:ext cx="1817687" cy="326891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2981"/>
              <a:ext cx="449263" cy="2845019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677863" y="609600"/>
            <a:ext cx="8596312" cy="1320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smtClean="0"/>
              <a:t>Fare clic per modificare lo stile del titolo</a:t>
            </a:r>
            <a:endParaRPr lang="en-US" smtClean="0"/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77863" y="2160588"/>
            <a:ext cx="8596312" cy="3881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663" y="6042025"/>
            <a:ext cx="9112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900" dirty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40896934-9ECD-4106-889A-F4A5A148A3A2}" type="datetimeFigureOut">
              <a:rPr lang="en-US"/>
              <a:pPr>
                <a:defRPr/>
              </a:pPr>
              <a:t>10/2/2019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863" y="6042025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900" dirty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89963" y="6042025"/>
            <a:ext cx="6842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900" dirty="0">
                <a:solidFill>
                  <a:schemeClr val="accent1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E4D4737-FC5A-4E0D-A765-F174DE8DD029}" type="slidenum">
              <a:rPr lang="en-US"/>
              <a:pPr>
                <a:defRPr/>
              </a:pPr>
              <a:t>‹N›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4" r:id="rId2"/>
    <p:sldLayoutId id="2147483663" r:id="rId3"/>
    <p:sldLayoutId id="2147483662" r:id="rId4"/>
    <p:sldLayoutId id="2147483661" r:id="rId5"/>
    <p:sldLayoutId id="2147483660" r:id="rId6"/>
    <p:sldLayoutId id="2147483659" r:id="rId7"/>
    <p:sldLayoutId id="2147483658" r:id="rId8"/>
    <p:sldLayoutId id="2147483657" r:id="rId9"/>
    <p:sldLayoutId id="2147483656" r:id="rId10"/>
    <p:sldLayoutId id="2147483666" r:id="rId11"/>
    <p:sldLayoutId id="2147483655" r:id="rId12"/>
    <p:sldLayoutId id="2147483667" r:id="rId13"/>
    <p:sldLayoutId id="2147483654" r:id="rId14"/>
    <p:sldLayoutId id="2147483653" r:id="rId15"/>
    <p:sldLayoutId id="2147483652" r:id="rId16"/>
  </p:sldLayoutIdLst>
  <p:txStyles>
    <p:titleStyle>
      <a:lvl1pPr algn="l" defTabSz="457200" rtl="0" fontAlgn="base">
        <a:spcBef>
          <a:spcPct val="0"/>
        </a:spcBef>
        <a:spcAft>
          <a:spcPct val="0"/>
        </a:spcAft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algn="l" defTabSz="457200" rtl="0" fontAlgn="base">
        <a:spcBef>
          <a:spcPct val="0"/>
        </a:spcBef>
        <a:spcAft>
          <a:spcPct val="0"/>
        </a:spcAft>
        <a:defRPr sz="3600">
          <a:solidFill>
            <a:schemeClr val="accent1"/>
          </a:solidFill>
          <a:latin typeface="Trebuchet MS" pitchFamily="34" charset="0"/>
        </a:defRPr>
      </a:lvl2pPr>
      <a:lvl3pPr algn="l" defTabSz="457200" rtl="0" fontAlgn="base">
        <a:spcBef>
          <a:spcPct val="0"/>
        </a:spcBef>
        <a:spcAft>
          <a:spcPct val="0"/>
        </a:spcAft>
        <a:defRPr sz="3600">
          <a:solidFill>
            <a:schemeClr val="accent1"/>
          </a:solidFill>
          <a:latin typeface="Trebuchet MS" pitchFamily="34" charset="0"/>
        </a:defRPr>
      </a:lvl3pPr>
      <a:lvl4pPr algn="l" defTabSz="457200" rtl="0" fontAlgn="base">
        <a:spcBef>
          <a:spcPct val="0"/>
        </a:spcBef>
        <a:spcAft>
          <a:spcPct val="0"/>
        </a:spcAft>
        <a:defRPr sz="3600">
          <a:solidFill>
            <a:schemeClr val="accent1"/>
          </a:solidFill>
          <a:latin typeface="Trebuchet MS" pitchFamily="34" charset="0"/>
        </a:defRPr>
      </a:lvl4pPr>
      <a:lvl5pPr algn="l" defTabSz="457200" rtl="0" fontAlgn="base">
        <a:spcBef>
          <a:spcPct val="0"/>
        </a:spcBef>
        <a:spcAft>
          <a:spcPct val="0"/>
        </a:spcAft>
        <a:defRPr sz="3600">
          <a:solidFill>
            <a:schemeClr val="accent1"/>
          </a:solidFill>
          <a:latin typeface="Trebuchet MS" pitchFamily="34" charset="0"/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SzPct val="80000"/>
        <a:buFont typeface="Wingdings 3" pitchFamily="18" charset="2"/>
        <a:buChar char=""/>
        <a:defRPr kern="1200">
          <a:solidFill>
            <a:srgbClr val="404040"/>
          </a:solidFill>
          <a:latin typeface="+mn-lt"/>
          <a:ea typeface="+mn-ea"/>
          <a:cs typeface="+mn-cs"/>
        </a:defRPr>
      </a:lvl1pPr>
      <a:lvl2pPr marL="742950" indent="-28575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SzPct val="80000"/>
        <a:buFont typeface="Wingdings 3" pitchFamily="18" charset="2"/>
        <a:buChar char=""/>
        <a:defRPr sz="1600" kern="1200">
          <a:solidFill>
            <a:srgbClr val="404040"/>
          </a:solidFill>
          <a:latin typeface="+mn-lt"/>
          <a:ea typeface="+mn-ea"/>
          <a:cs typeface="+mn-cs"/>
        </a:defRPr>
      </a:lvl2pPr>
      <a:lvl3pPr marL="1143000" indent="-22860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SzPct val="80000"/>
        <a:buFont typeface="Wingdings 3" pitchFamily="18" charset="2"/>
        <a:buChar char=""/>
        <a:defRPr sz="1400" kern="1200">
          <a:solidFill>
            <a:srgbClr val="404040"/>
          </a:solidFill>
          <a:latin typeface="+mn-lt"/>
          <a:ea typeface="+mn-ea"/>
          <a:cs typeface="+mn-cs"/>
        </a:defRPr>
      </a:lvl3pPr>
      <a:lvl4pPr marL="1600200" indent="-22860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SzPct val="80000"/>
        <a:buFont typeface="Wingdings 3" pitchFamily="18" charset="2"/>
        <a:buChar char=""/>
        <a:defRPr sz="1200" kern="1200">
          <a:solidFill>
            <a:srgbClr val="404040"/>
          </a:solidFill>
          <a:latin typeface="+mn-lt"/>
          <a:ea typeface="+mn-ea"/>
          <a:cs typeface="+mn-cs"/>
        </a:defRPr>
      </a:lvl4pPr>
      <a:lvl5pPr marL="2057400" indent="-22860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SzPct val="80000"/>
        <a:buFont typeface="Wingdings 3" pitchFamily="18" charset="2"/>
        <a:buChar char=""/>
        <a:defRPr sz="1200" kern="1200">
          <a:solidFill>
            <a:srgbClr val="404040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olo 1"/>
          <p:cNvSpPr>
            <a:spLocks noGrp="1"/>
          </p:cNvSpPr>
          <p:nvPr>
            <p:ph type="ctrTitle"/>
          </p:nvPr>
        </p:nvSpPr>
        <p:spPr>
          <a:xfrm>
            <a:off x="1506538" y="2405063"/>
            <a:ext cx="7767637" cy="1646237"/>
          </a:xfrm>
        </p:spPr>
        <p:txBody>
          <a:bodyPr/>
          <a:lstStyle/>
          <a:p>
            <a:pPr algn="ctr"/>
            <a:r>
              <a:rPr lang="it-IT" smtClean="0">
                <a:solidFill>
                  <a:srgbClr val="5FCBEF"/>
                </a:solidFill>
              </a:rPr>
              <a:t>Dalla </a:t>
            </a:r>
            <a:r>
              <a:rPr lang="it-IT" smtClean="0"/>
              <a:t>terra all’arte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301625" y="4051300"/>
            <a:ext cx="9623425" cy="1096963"/>
          </a:xfrm>
        </p:spPr>
        <p:txBody>
          <a:bodyPr rtlCol="0">
            <a:normAutofit lnSpcReduction="10000"/>
          </a:bodyPr>
          <a:lstStyle/>
          <a:p>
            <a:pPr fontAlgn="auto">
              <a:spcAft>
                <a:spcPts val="0"/>
              </a:spcAft>
              <a:buFont typeface="Wingdings 3" charset="2"/>
              <a:buNone/>
              <a:defRPr/>
            </a:pPr>
            <a:r>
              <a:rPr lang="it-IT" dirty="0" smtClean="0">
                <a:solidFill>
                  <a:srgbClr val="0070C0"/>
                </a:solidFill>
              </a:rPr>
              <a:t>Scuola dell’Infanzia Collodi-Monterappoli</a:t>
            </a:r>
          </a:p>
          <a:p>
            <a:pPr fontAlgn="auto">
              <a:spcAft>
                <a:spcPts val="0"/>
              </a:spcAft>
              <a:buFont typeface="Wingdings 3" charset="2"/>
              <a:buNone/>
              <a:defRPr/>
            </a:pPr>
            <a:r>
              <a:rPr lang="it-IT" dirty="0" err="1" smtClean="0">
                <a:solidFill>
                  <a:srgbClr val="0070C0"/>
                </a:solidFill>
              </a:rPr>
              <a:t>Ins</a:t>
            </a:r>
            <a:r>
              <a:rPr lang="it-IT" dirty="0" smtClean="0">
                <a:solidFill>
                  <a:srgbClr val="0070C0"/>
                </a:solidFill>
              </a:rPr>
              <a:t>. Bartocci Michela, </a:t>
            </a:r>
            <a:r>
              <a:rPr lang="it-IT" dirty="0" err="1" smtClean="0">
                <a:solidFill>
                  <a:srgbClr val="0070C0"/>
                </a:solidFill>
              </a:rPr>
              <a:t>Calì</a:t>
            </a:r>
            <a:r>
              <a:rPr lang="it-IT" dirty="0" smtClean="0">
                <a:solidFill>
                  <a:srgbClr val="0070C0"/>
                </a:solidFill>
              </a:rPr>
              <a:t> Antonietta, </a:t>
            </a:r>
            <a:r>
              <a:rPr lang="it-IT" dirty="0" err="1" smtClean="0">
                <a:solidFill>
                  <a:srgbClr val="0070C0"/>
                </a:solidFill>
              </a:rPr>
              <a:t>Ciurca</a:t>
            </a:r>
            <a:r>
              <a:rPr lang="it-IT" dirty="0" smtClean="0">
                <a:solidFill>
                  <a:srgbClr val="0070C0"/>
                </a:solidFill>
              </a:rPr>
              <a:t> Giuseppa Vittoria,</a:t>
            </a:r>
          </a:p>
          <a:p>
            <a:pPr fontAlgn="auto">
              <a:spcAft>
                <a:spcPts val="0"/>
              </a:spcAft>
              <a:buFont typeface="Wingdings 3" charset="2"/>
              <a:buNone/>
              <a:defRPr/>
            </a:pPr>
            <a:r>
              <a:rPr lang="it-IT" dirty="0" smtClean="0">
                <a:solidFill>
                  <a:srgbClr val="0070C0"/>
                </a:solidFill>
              </a:rPr>
              <a:t> Mecca </a:t>
            </a:r>
            <a:r>
              <a:rPr lang="it-IT" dirty="0" err="1" smtClean="0">
                <a:solidFill>
                  <a:srgbClr val="0070C0"/>
                </a:solidFill>
              </a:rPr>
              <a:t>Barbara,Ponzillo</a:t>
            </a:r>
            <a:r>
              <a:rPr lang="it-IT" dirty="0" smtClean="0">
                <a:solidFill>
                  <a:srgbClr val="0070C0"/>
                </a:solidFill>
              </a:rPr>
              <a:t> </a:t>
            </a:r>
            <a:r>
              <a:rPr lang="it-IT" smtClean="0">
                <a:solidFill>
                  <a:srgbClr val="0070C0"/>
                </a:solidFill>
              </a:rPr>
              <a:t>Giuseppina Rosaria </a:t>
            </a:r>
            <a:endParaRPr lang="it-IT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00100" y="1524000"/>
            <a:ext cx="8596313" cy="300355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 smtClean="0">
                <a:solidFill>
                  <a:srgbClr val="0070C0"/>
                </a:solidFill>
              </a:rPr>
              <a:t>FINALITA’:</a:t>
            </a: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/>
              <a:t>progetto finalizzato a sviluppare e potenziare il pensiero divergente</a:t>
            </a:r>
            <a:br>
              <a:rPr lang="it-IT" dirty="0" smtClean="0"/>
            </a:b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>
                <a:solidFill>
                  <a:srgbClr val="0070C0"/>
                </a:solidFill>
              </a:rPr>
              <a:t>DURATA: </a:t>
            </a:r>
            <a:r>
              <a:rPr lang="it-IT" dirty="0" smtClean="0"/>
              <a:t>mese di maggio</a:t>
            </a:r>
            <a:br>
              <a:rPr lang="it-IT" dirty="0" smtClean="0"/>
            </a:br>
            <a:r>
              <a:rPr lang="it-IT" dirty="0" smtClean="0">
                <a:solidFill>
                  <a:srgbClr val="0070C0"/>
                </a:solidFill>
              </a:rPr>
              <a:t>N°INCONTRI: </a:t>
            </a:r>
            <a:r>
              <a:rPr lang="it-IT" dirty="0" smtClean="0"/>
              <a:t>4 incontri di 2 ore ciascuno</a:t>
            </a:r>
            <a:br>
              <a:rPr lang="it-IT" dirty="0" smtClean="0"/>
            </a:br>
            <a:r>
              <a:rPr lang="it-IT" dirty="0"/>
              <a:t/>
            </a:r>
            <a:br>
              <a:rPr lang="it-IT" dirty="0"/>
            </a:br>
            <a:endParaRPr lang="it-IT" dirty="0"/>
          </a:p>
        </p:txBody>
      </p:sp>
    </p:spTree>
  </p:cSld>
  <p:clrMapOvr>
    <a:masterClrMapping/>
  </p:clrMapOvr>
  <p:transition spd="slow">
    <p:randomBar dir="vert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77863" y="955675"/>
            <a:ext cx="8596312" cy="4397375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 smtClean="0">
                <a:solidFill>
                  <a:srgbClr val="0070C0"/>
                </a:solidFill>
              </a:rPr>
              <a:t>Modalità: </a:t>
            </a: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>
                <a:solidFill>
                  <a:srgbClr val="5FCBEF"/>
                </a:solidFill>
              </a:rPr>
              <a:t>- utilizzare il gioco e l’esperienza come strumenti di apprendimento</a:t>
            </a:r>
            <a:br>
              <a:rPr lang="it-IT" dirty="0" smtClean="0">
                <a:solidFill>
                  <a:srgbClr val="5FCBEF"/>
                </a:solidFill>
              </a:rPr>
            </a:br>
            <a:r>
              <a:rPr lang="it-IT" dirty="0" smtClean="0">
                <a:solidFill>
                  <a:srgbClr val="5FCBEF"/>
                </a:solidFill>
              </a:rPr>
              <a:t>- creare laboratori per permettere ai bambini di manipolare, esplorare, ricercare</a:t>
            </a:r>
            <a:br>
              <a:rPr lang="it-IT" dirty="0" smtClean="0">
                <a:solidFill>
                  <a:srgbClr val="5FCBEF"/>
                </a:solidFill>
              </a:rPr>
            </a:br>
            <a:r>
              <a:rPr lang="it-IT" dirty="0" smtClean="0">
                <a:solidFill>
                  <a:srgbClr val="5FCBEF"/>
                </a:solidFill>
              </a:rPr>
              <a:t>- vivere l’ambiente esterno alla scuola come risorsa</a:t>
            </a:r>
            <a:endParaRPr lang="it-IT" dirty="0">
              <a:solidFill>
                <a:srgbClr val="5FCBEF"/>
              </a:solidFill>
            </a:endParaRPr>
          </a:p>
        </p:txBody>
      </p:sp>
    </p:spTree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77863" y="609600"/>
            <a:ext cx="8596312" cy="4910138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b="1" dirty="0" smtClean="0">
                <a:solidFill>
                  <a:srgbClr val="0070C0"/>
                </a:solidFill>
              </a:rPr>
              <a:t>1° INCONTRO</a:t>
            </a:r>
            <a:r>
              <a:rPr lang="it-IT" dirty="0" smtClean="0"/>
              <a:t/>
            </a:r>
            <a:br>
              <a:rPr lang="it-IT" dirty="0" smtClean="0"/>
            </a:br>
            <a:r>
              <a:rPr lang="it-IT" b="1" dirty="0" smtClean="0">
                <a:solidFill>
                  <a:srgbClr val="00B0F0"/>
                </a:solidFill>
              </a:rPr>
              <a:t>Attività 3-4-5 anni:</a:t>
            </a: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>
                <a:solidFill>
                  <a:srgbClr val="5FCBEF"/>
                </a:solidFill>
              </a:rPr>
              <a:t>- trasformare il giardino della scuola in un laboratorio dove muoversi, scavare, raccogliere la terra, costruire e poi distruggere</a:t>
            </a:r>
            <a:br>
              <a:rPr lang="it-IT" dirty="0" smtClean="0">
                <a:solidFill>
                  <a:srgbClr val="5FCBEF"/>
                </a:solidFill>
              </a:rPr>
            </a:br>
            <a:r>
              <a:rPr lang="it-IT" dirty="0" smtClean="0">
                <a:solidFill>
                  <a:srgbClr val="5FCBEF"/>
                </a:solidFill>
              </a:rPr>
              <a:t>- portare a scuola campioni di terra del proprio giardino e/o orto, terriccio e sabbia</a:t>
            </a:r>
            <a:br>
              <a:rPr lang="it-IT" dirty="0" smtClean="0">
                <a:solidFill>
                  <a:srgbClr val="5FCBEF"/>
                </a:solidFill>
              </a:rPr>
            </a:br>
            <a:endParaRPr lang="it-IT" dirty="0">
              <a:solidFill>
                <a:srgbClr val="5FCBEF"/>
              </a:solidFill>
            </a:endParaRPr>
          </a:p>
        </p:txBody>
      </p:sp>
    </p:spTree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77863" y="609600"/>
            <a:ext cx="8596312" cy="546735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 smtClean="0">
                <a:solidFill>
                  <a:srgbClr val="0070C0"/>
                </a:solidFill>
              </a:rPr>
              <a:t>2° INCONTRO</a:t>
            </a:r>
            <a:br>
              <a:rPr lang="it-IT" dirty="0" smtClean="0">
                <a:solidFill>
                  <a:srgbClr val="0070C0"/>
                </a:solidFill>
              </a:rPr>
            </a:br>
            <a:r>
              <a:rPr lang="it-IT" b="1" dirty="0" smtClean="0">
                <a:solidFill>
                  <a:srgbClr val="00B0F0"/>
                </a:solidFill>
              </a:rPr>
              <a:t>Attività: </a:t>
            </a:r>
            <a:r>
              <a:rPr lang="it-IT" dirty="0" smtClean="0">
                <a:solidFill>
                  <a:srgbClr val="5FCBEF"/>
                </a:solidFill>
              </a:rPr>
              <a:t>osservazione e manipolazione del materiale raccolto</a:t>
            </a:r>
            <a:r>
              <a:rPr lang="it-IT" dirty="0"/>
              <a:t/>
            </a:r>
            <a:br>
              <a:rPr lang="it-IT" dirty="0"/>
            </a:br>
            <a:r>
              <a:rPr lang="it-IT" b="1" dirty="0" smtClean="0">
                <a:solidFill>
                  <a:srgbClr val="00B0F0"/>
                </a:solidFill>
              </a:rPr>
              <a:t>3 anni:</a:t>
            </a:r>
            <a:r>
              <a:rPr lang="it-IT" dirty="0" smtClean="0">
                <a:solidFill>
                  <a:srgbClr val="00B0F0"/>
                </a:solidFill>
              </a:rPr>
              <a:t/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dirty="0" smtClean="0">
                <a:solidFill>
                  <a:srgbClr val="5FCBEF"/>
                </a:solidFill>
              </a:rPr>
              <a:t>- con le mani, secchielli, palette e formine</a:t>
            </a:r>
            <a:r>
              <a:rPr lang="it-IT" dirty="0" smtClean="0">
                <a:solidFill>
                  <a:srgbClr val="00B0F0"/>
                </a:solidFill>
              </a:rPr>
              <a:t/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b="1" dirty="0" smtClean="0">
                <a:solidFill>
                  <a:srgbClr val="00B0F0"/>
                </a:solidFill>
              </a:rPr>
              <a:t>4 anni:</a:t>
            </a:r>
            <a:r>
              <a:rPr lang="it-IT" dirty="0" smtClean="0">
                <a:solidFill>
                  <a:srgbClr val="00B0F0"/>
                </a:solidFill>
              </a:rPr>
              <a:t/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dirty="0" smtClean="0">
                <a:solidFill>
                  <a:srgbClr val="5FCBEF"/>
                </a:solidFill>
              </a:rPr>
              <a:t>- con le mani, secchielli, palette, setacci e lente d’ingrandimento</a:t>
            </a:r>
            <a:r>
              <a:rPr lang="it-IT" dirty="0" smtClean="0">
                <a:solidFill>
                  <a:srgbClr val="00B0F0"/>
                </a:solidFill>
              </a:rPr>
              <a:t/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b="1" dirty="0" smtClean="0">
                <a:solidFill>
                  <a:srgbClr val="00B0F0"/>
                </a:solidFill>
              </a:rPr>
              <a:t>5 anni:</a:t>
            </a:r>
            <a:br>
              <a:rPr lang="it-IT" b="1" dirty="0" smtClean="0">
                <a:solidFill>
                  <a:srgbClr val="00B0F0"/>
                </a:solidFill>
              </a:rPr>
            </a:br>
            <a:r>
              <a:rPr lang="it-IT" b="1" dirty="0" smtClean="0">
                <a:solidFill>
                  <a:srgbClr val="5FCBEF"/>
                </a:solidFill>
              </a:rPr>
              <a:t>- </a:t>
            </a:r>
            <a:r>
              <a:rPr lang="it-IT" dirty="0" smtClean="0">
                <a:solidFill>
                  <a:srgbClr val="5FCBEF"/>
                </a:solidFill>
              </a:rPr>
              <a:t>con le mani, secchielli, palette, setacci, lenti d’ingrandimento e microscopio</a:t>
            </a:r>
            <a:r>
              <a:rPr lang="it-IT" dirty="0" smtClean="0">
                <a:solidFill>
                  <a:srgbClr val="00B0F0"/>
                </a:solidFill>
              </a:rPr>
              <a:t/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dirty="0" smtClean="0"/>
              <a:t/>
            </a:r>
            <a:br>
              <a:rPr lang="it-IT" dirty="0" smtClean="0"/>
            </a:br>
            <a:endParaRPr lang="it-IT" dirty="0"/>
          </a:p>
        </p:txBody>
      </p:sp>
    </p:spTree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98463" y="211138"/>
            <a:ext cx="8745537" cy="607060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 smtClean="0">
                <a:solidFill>
                  <a:srgbClr val="0070C0"/>
                </a:solidFill>
              </a:rPr>
              <a:t>3° INCONTRO</a:t>
            </a:r>
            <a:br>
              <a:rPr lang="it-IT" dirty="0" smtClean="0">
                <a:solidFill>
                  <a:srgbClr val="0070C0"/>
                </a:solidFill>
              </a:rPr>
            </a:br>
            <a:r>
              <a:rPr lang="it-IT" b="1" dirty="0" smtClean="0">
                <a:solidFill>
                  <a:srgbClr val="00B0F0"/>
                </a:solidFill>
              </a:rPr>
              <a:t>Attività:</a:t>
            </a:r>
            <a:r>
              <a:rPr lang="it-IT" dirty="0" smtClean="0">
                <a:solidFill>
                  <a:srgbClr val="0070C0"/>
                </a:solidFill>
              </a:rPr>
              <a:t/>
            </a:r>
            <a:br>
              <a:rPr lang="it-IT" dirty="0" smtClean="0">
                <a:solidFill>
                  <a:srgbClr val="0070C0"/>
                </a:solidFill>
              </a:rPr>
            </a:br>
            <a:r>
              <a:rPr lang="it-IT" dirty="0" smtClean="0">
                <a:solidFill>
                  <a:srgbClr val="00B0F0"/>
                </a:solidFill>
              </a:rPr>
              <a:t>3 anni: </a:t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dirty="0" smtClean="0">
                <a:solidFill>
                  <a:srgbClr val="5FCBEF"/>
                </a:solidFill>
              </a:rPr>
              <a:t>- la terra colorata: impastiamo con la tempera rossa, gialla, blu, verde </a:t>
            </a:r>
            <a:r>
              <a:rPr lang="it-IT" dirty="0" smtClean="0">
                <a:solidFill>
                  <a:srgbClr val="00B0F0"/>
                </a:solidFill>
              </a:rPr>
              <a:t/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dirty="0" smtClean="0">
                <a:solidFill>
                  <a:srgbClr val="00B0F0"/>
                </a:solidFill>
              </a:rPr>
              <a:t>4 anni:</a:t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dirty="0" smtClean="0">
                <a:solidFill>
                  <a:srgbClr val="5FCBEF"/>
                </a:solidFill>
              </a:rPr>
              <a:t>- impastiamo la sabbia con la tempera e dopo averla cotta setacciamola</a:t>
            </a:r>
            <a:r>
              <a:rPr lang="it-IT" dirty="0" smtClean="0">
                <a:solidFill>
                  <a:srgbClr val="00B0F0"/>
                </a:solidFill>
              </a:rPr>
              <a:t/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dirty="0" smtClean="0">
                <a:solidFill>
                  <a:srgbClr val="00B0F0"/>
                </a:solidFill>
              </a:rPr>
              <a:t>5 anni:</a:t>
            </a:r>
            <a:br>
              <a:rPr lang="it-IT" dirty="0" smtClean="0">
                <a:solidFill>
                  <a:srgbClr val="00B0F0"/>
                </a:solidFill>
              </a:rPr>
            </a:br>
            <a:r>
              <a:rPr lang="it-IT" dirty="0" smtClean="0">
                <a:solidFill>
                  <a:srgbClr val="5FCBEF"/>
                </a:solidFill>
              </a:rPr>
              <a:t>- dopo aver suddiviso la terra per colore, con la tempera gialla, marrone, bianca e nera, ricerchiamo quello che più si avvicina</a:t>
            </a:r>
            <a:br>
              <a:rPr lang="it-IT" dirty="0" smtClean="0">
                <a:solidFill>
                  <a:srgbClr val="5FCBEF"/>
                </a:solidFill>
              </a:rPr>
            </a:br>
            <a:r>
              <a:rPr lang="it-IT" dirty="0" smtClean="0">
                <a:solidFill>
                  <a:srgbClr val="00B0F0"/>
                </a:solidFill>
              </a:rPr>
              <a:t/>
            </a:r>
            <a:br>
              <a:rPr lang="it-IT" dirty="0" smtClean="0">
                <a:solidFill>
                  <a:srgbClr val="00B0F0"/>
                </a:solidFill>
              </a:rPr>
            </a:br>
            <a:endParaRPr lang="it-IT" dirty="0">
              <a:solidFill>
                <a:srgbClr val="00B0F0"/>
              </a:solidFill>
            </a:endParaRPr>
          </a:p>
        </p:txBody>
      </p:sp>
    </p:spTree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677863" y="609600"/>
            <a:ext cx="8596312" cy="5534025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 smtClean="0">
                <a:solidFill>
                  <a:srgbClr val="0070C0"/>
                </a:solidFill>
              </a:rPr>
              <a:t>4°INCONTRO</a:t>
            </a:r>
            <a:r>
              <a:rPr lang="it-IT" b="1" dirty="0">
                <a:solidFill>
                  <a:srgbClr val="00B0F0"/>
                </a:solidFill>
              </a:rPr>
              <a:t/>
            </a:r>
            <a:br>
              <a:rPr lang="it-IT" b="1" dirty="0">
                <a:solidFill>
                  <a:srgbClr val="00B0F0"/>
                </a:solidFill>
              </a:rPr>
            </a:br>
            <a:r>
              <a:rPr lang="it-IT" b="1" dirty="0" smtClean="0">
                <a:solidFill>
                  <a:srgbClr val="00B0F0"/>
                </a:solidFill>
              </a:rPr>
              <a:t>Attività:</a:t>
            </a:r>
            <a:br>
              <a:rPr lang="it-IT" b="1" dirty="0" smtClean="0">
                <a:solidFill>
                  <a:srgbClr val="00B0F0"/>
                </a:solidFill>
              </a:rPr>
            </a:br>
            <a:r>
              <a:rPr lang="it-IT" b="1" dirty="0" smtClean="0">
                <a:solidFill>
                  <a:srgbClr val="5FCBEF"/>
                </a:solidFill>
              </a:rPr>
              <a:t>3 anni: </a:t>
            </a:r>
            <a:r>
              <a:rPr lang="it-IT" dirty="0" smtClean="0">
                <a:solidFill>
                  <a:srgbClr val="5FCBEF"/>
                </a:solidFill>
              </a:rPr>
              <a:t>realizzazione di un quadro su tela «impastato» con le mani</a:t>
            </a:r>
            <a:br>
              <a:rPr lang="it-IT" dirty="0" smtClean="0">
                <a:solidFill>
                  <a:srgbClr val="5FCBEF"/>
                </a:solidFill>
              </a:rPr>
            </a:br>
            <a:r>
              <a:rPr lang="it-IT" b="1" dirty="0" smtClean="0">
                <a:solidFill>
                  <a:srgbClr val="5FCBEF"/>
                </a:solidFill>
              </a:rPr>
              <a:t>4 anni: </a:t>
            </a:r>
            <a:r>
              <a:rPr lang="it-IT" dirty="0" smtClean="0">
                <a:solidFill>
                  <a:srgbClr val="5FCBEF"/>
                </a:solidFill>
              </a:rPr>
              <a:t>realizzazione di un quadretto su polistirolo, prima disegnato e poi colorato con la sabbia colorata </a:t>
            </a:r>
            <a:br>
              <a:rPr lang="it-IT" dirty="0" smtClean="0">
                <a:solidFill>
                  <a:srgbClr val="5FCBEF"/>
                </a:solidFill>
              </a:rPr>
            </a:br>
            <a:r>
              <a:rPr lang="it-IT" b="1" dirty="0" smtClean="0">
                <a:solidFill>
                  <a:srgbClr val="5FCBEF"/>
                </a:solidFill>
              </a:rPr>
              <a:t>5 anni: </a:t>
            </a:r>
            <a:r>
              <a:rPr lang="it-IT" dirty="0" smtClean="0">
                <a:solidFill>
                  <a:srgbClr val="5FCBEF"/>
                </a:solidFill>
              </a:rPr>
              <a:t>realizzazione a pittura di un quadro su tela utilizzando i colori  derivati dalla ricerca e i vari tipi di terra</a:t>
            </a:r>
            <a:r>
              <a:rPr lang="it-IT" b="1" dirty="0" smtClean="0">
                <a:solidFill>
                  <a:srgbClr val="00B0F0"/>
                </a:solidFill>
              </a:rPr>
              <a:t/>
            </a:r>
            <a:br>
              <a:rPr lang="it-IT" b="1" dirty="0" smtClean="0">
                <a:solidFill>
                  <a:srgbClr val="00B0F0"/>
                </a:solidFill>
              </a:rPr>
            </a:br>
            <a:endParaRPr lang="it-IT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itolo 1"/>
          <p:cNvSpPr>
            <a:spLocks noGrp="1"/>
          </p:cNvSpPr>
          <p:nvPr>
            <p:ph type="title"/>
          </p:nvPr>
        </p:nvSpPr>
        <p:spPr>
          <a:xfrm>
            <a:off x="677863" y="609600"/>
            <a:ext cx="8596312" cy="2322513"/>
          </a:xfrm>
        </p:spPr>
        <p:txBody>
          <a:bodyPr/>
          <a:lstStyle/>
          <a:p>
            <a:r>
              <a:rPr lang="it-IT" smtClean="0">
                <a:solidFill>
                  <a:srgbClr val="0070C0"/>
                </a:solidFill>
              </a:rPr>
              <a:t>VERIFICA:</a:t>
            </a:r>
            <a:r>
              <a:rPr lang="it-IT" b="1" smtClean="0">
                <a:solidFill>
                  <a:srgbClr val="00B0F0"/>
                </a:solidFill>
              </a:rPr>
              <a:t/>
            </a:r>
            <a:br>
              <a:rPr lang="it-IT" b="1" smtClean="0">
                <a:solidFill>
                  <a:srgbClr val="00B0F0"/>
                </a:solidFill>
              </a:rPr>
            </a:br>
            <a:r>
              <a:rPr lang="it-IT" smtClean="0">
                <a:solidFill>
                  <a:srgbClr val="5FCBEF"/>
                </a:solidFill>
              </a:rPr>
              <a:t>osservazione del grado di interesse e partecipazione dei bambini</a:t>
            </a:r>
            <a:endParaRPr lang="it-IT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faccettatura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122</TotalTime>
  <Words>259</Words>
  <Application>Microsoft Office PowerPoint</Application>
  <PresentationFormat>Personalizzato</PresentationFormat>
  <Paragraphs>11</Paragraphs>
  <Slides>8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Modello struttura</vt:lpstr>
      </vt:variant>
      <vt:variant>
        <vt:i4>4</vt:i4>
      </vt:variant>
      <vt:variant>
        <vt:lpstr>Titoli diapositive</vt:lpstr>
      </vt:variant>
      <vt:variant>
        <vt:i4>8</vt:i4>
      </vt:variant>
    </vt:vector>
  </HeadingPairs>
  <TitlesOfParts>
    <vt:vector size="16" baseType="lpstr">
      <vt:lpstr>Trebuchet MS</vt:lpstr>
      <vt:lpstr>Arial</vt:lpstr>
      <vt:lpstr>Wingdings 3</vt:lpstr>
      <vt:lpstr>Calibri</vt:lpstr>
      <vt:lpstr>Sfaccettatura</vt:lpstr>
      <vt:lpstr>Sfaccettatura</vt:lpstr>
      <vt:lpstr>Sfaccettatura</vt:lpstr>
      <vt:lpstr>Sfaccettatura</vt:lpstr>
      <vt:lpstr>Dalla terra all’arte</vt:lpstr>
      <vt:lpstr>FINALITA’: progetto finalizzato a sviluppare e potenziare il pensiero divergente  DURATA: mese di maggio N°INCONTRI: 4 incontri di 2 ore ciascuno  </vt:lpstr>
      <vt:lpstr>Modalità:  - utilizzare il gioco e l’esperienza come strumenti di apprendimento - creare laboratori per permettere ai bambini di manipolare, esplorare, ricercare - vivere l’ambiente esterno alla scuola come risorsa</vt:lpstr>
      <vt:lpstr>1° INCONTRO Attività 3-4-5 anni: - trasformare il giardino della scuola in un laboratorio dove muoversi, scavare, raccogliere la terra, costruire e poi distruggere - portare a scuola campioni di terra del proprio giardino e/o orto, terriccio e sabbia </vt:lpstr>
      <vt:lpstr>2° INCONTRO Attività: osservazione e manipolazione del materiale raccolto 3 anni: - con le mani, secchielli, palette e formine 4 anni: - con le mani, secchielli, palette, setacci e lente d’ingrandimento 5 anni: - con le mani, secchielli, palette, setacci, lenti d’ingrandimento e microscopio  </vt:lpstr>
      <vt:lpstr>3° INCONTRO Attività: 3 anni:  - la terra colorata: impastiamo con la tempera rossa, gialla, blu, verde  4 anni: - impastiamo la sabbia con la tempera e dopo averla cotta setacciamola 5 anni: - dopo aver suddiviso la terra per colore, con la tempera gialla, marrone, bianca e nera, ricerchiamo quello che più si avvicina  </vt:lpstr>
      <vt:lpstr>4°INCONTRO Attività: 3 anni: realizzazione di un quadro su tela «impastato» con le mani 4 anni: realizzazione di un quadretto su polistirolo, prima disegnato e poi colorato con la sabbia colorata  5 anni: realizzazione a pittura di un quadro su tela utilizzando i colori  derivati dalla ricerca e i vari tipi di terra </vt:lpstr>
      <vt:lpstr>VERIFICA: osservazione del grado di interesse e partecipazione dei bambini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Dalla terra all’arte</dc:title>
  <dc:creator>Utente</dc:creator>
  <cp:lastModifiedBy>Admin</cp:lastModifiedBy>
  <cp:revision>12</cp:revision>
  <dcterms:created xsi:type="dcterms:W3CDTF">2019-05-16T13:23:08Z</dcterms:created>
  <dcterms:modified xsi:type="dcterms:W3CDTF">2019-10-02T18:21:22Z</dcterms:modified>
</cp:coreProperties>
</file>